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70" r:id="rId3"/>
    <p:sldId id="267" r:id="rId4"/>
    <p:sldId id="262" r:id="rId5"/>
    <p:sldId id="259" r:id="rId6"/>
    <p:sldId id="268" r:id="rId7"/>
    <p:sldId id="307" r:id="rId8"/>
    <p:sldId id="308" r:id="rId9"/>
    <p:sldId id="309" r:id="rId10"/>
    <p:sldId id="310" r:id="rId11"/>
    <p:sldId id="311" r:id="rId12"/>
    <p:sldId id="312" r:id="rId13"/>
    <p:sldId id="306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/>
    <p:restoredTop sz="94746"/>
  </p:normalViewPr>
  <p:slideViewPr>
    <p:cSldViewPr snapToGrid="0">
      <p:cViewPr>
        <p:scale>
          <a:sx n="140" d="100"/>
          <a:sy n="140" d="100"/>
        </p:scale>
        <p:origin x="14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F329F-283C-2940-99BD-CF98E150658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45A3E-9AC5-EF4F-A4EC-32E314909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B8F2-D554-873E-76F1-7179BEBC3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FCB67-C7D7-081B-EDA8-333EC65C0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07654-A59E-E9BF-2F2B-48149BFF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95ED-BF66-2E1C-2084-AA67AD4C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5857-8907-8DF1-DBBA-C8C46F45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6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9E73-3FE5-D816-241C-90F66FAC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54EEF-9A9E-B25F-64DD-FE0D04248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5FAA7-683B-7B4E-433A-18B05F7A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E4AD2-3649-5EE2-3772-51E23FB1F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736B9-1CA0-7491-1F4D-9FCC84E8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7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98843-C934-2D25-FD6D-3394B48D9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044EA-D047-673F-9D6B-B0539A2E4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1D73-AEB2-5412-23DF-4EE55BCF7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1A14-5E81-4670-F8E0-17FE89AE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99286-AE06-5E1E-B1BA-74E53E75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8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5BE5-B946-8C55-11D2-ADD3D07E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D9D-7060-F375-6209-2A1D7C48D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13B1-1DC3-8D76-6086-ADCAEE73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08ED-998F-D40F-8587-57AC5F92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5189C-804E-F449-4B03-144500FD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1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25B0-85F8-6CA6-B2B6-F3D89D58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2F50-0555-3132-8E4A-715AF13E2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5693-B051-F84C-D4B4-8FD64D42F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8BA1-413A-7DF4-1179-0138267A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CAFCA-6219-CF9F-4932-4F5C0454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8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C2A1-1E1C-EAB3-6619-F2E82FBD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54AE-AD49-79CC-4BFA-27E28B183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2266D-0DA5-53C2-EA82-59373B352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C93E7-6725-829A-5683-0CD819FC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FB71D-D2EF-63FE-52C9-4A2A174F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58833-8499-EA44-4262-A1650707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5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BA7A-F86B-3741-3EB9-ADD6B64B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B98A2-4D39-C2C9-64FC-FF2F83015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0595A-9AD6-FF73-669C-889FECCE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6A404-BEEA-EBFC-F179-F5198C9ED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16456-1F05-361C-806A-FC83ACA3B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4CA63-23F9-ABA6-6F23-71CC8154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D9628E-85D8-53C7-1793-9B5F541A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CECF3-8128-12CA-A76D-FA8D2C15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7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C7A0-93C6-912B-E839-E520F34D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5EBDB-1B1F-A1D2-265A-CA4834AE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54D3F-BBE2-B86D-0786-4DFD2AEB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D37EE-5AB4-0923-F220-157E98D1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A2CA9-C845-B7B4-554F-F293A211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AC135-BCD0-3320-8BE2-940DA45B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98BAD-3C84-D9EE-1B12-4A553E5C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8873-6427-661C-929F-BD7F7765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8EB0-ECA7-C313-3253-CE380AED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6371E-2AAF-DA09-BE28-0EDCB64FF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AA0AF-5E10-333D-9E30-3901865F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9C289-FED4-407D-D779-1B8B59A9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77A16-4787-609E-F95B-3DF79563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4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7B1B-26ED-2447-3846-92ABAB88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97DD96-BA8D-2378-58E9-76747EFCC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C026-3712-4227-6B6C-C35AE350B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EA159-E4F9-E0E2-FFEC-37A96857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34A36-0BBF-5969-9E85-6E0AE542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60911-F8DE-25DD-55CC-7F3D5BF8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0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35201-04CF-82E7-F732-6F6065EC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CAF60-0F08-33BB-5D36-C87790379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7237-FFE0-946F-9A57-36B13EFAA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7239F-80D3-C743-850B-FB85C0377C2D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18D8-631A-4B89-0B80-7B36EB7E8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A03EB-2C46-E386-73A6-5603E495A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86F2E-125E-154D-9C90-55EA6AC40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merican Football Player">
            <a:extLst>
              <a:ext uri="{FF2B5EF4-FFF2-40B4-BE49-F238E27FC236}">
                <a16:creationId xmlns:a16="http://schemas.microsoft.com/office/drawing/2014/main" id="{6746717C-5166-2F34-8EDB-C505FA6C7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9E560-84EE-E6C9-FFFB-9BE1939C4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 Betting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FD12E-6293-4E53-CB80-D8D93F51E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Justin Tunley</a:t>
            </a:r>
          </a:p>
        </p:txBody>
      </p:sp>
    </p:spTree>
    <p:extLst>
      <p:ext uri="{BB962C8B-B14F-4D97-AF65-F5344CB8AC3E}">
        <p14:creationId xmlns:p14="http://schemas.microsoft.com/office/powerpoint/2010/main" val="209122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Settling the Grass vs Turf Debate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6893874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NFL owners claim playing on turf creates higher scoring games, which in turn are more interesting. Is there merit to these claims?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surface, yes.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field surface influence the likelihood of player injuries?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money lost on player injuries to the money gained from artificially boosting game score.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turf make make games more interesting for viewers, my goal is to prove that injuries to players outweighs the impact of higher-scoring games.</a:t>
            </a:r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3FC1B296-1E15-4655-5022-37166BB7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42" y="1597432"/>
            <a:ext cx="4312941" cy="52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5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Impact of the 12</a:t>
            </a:r>
            <a:r>
              <a:rPr lang="en-US" sz="4000" kern="1200" baseline="30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2" y="1891970"/>
            <a:ext cx="4090146" cy="46714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playing at home truly give you a competitive advantage?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Vegas gives a 3-point bonus to home teams.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home and away score varies by year, but is consistently around 3 points.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Confirmed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insights: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determine where this advantage comes from? Is it all mental, or can climate and field surface be playing a role?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4FCF99E-EEC0-B2DA-FEB9-CDECF7DE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53" y="1758215"/>
            <a:ext cx="7156791" cy="49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8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Refs as Silent Influencers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0" y="1766786"/>
            <a:ext cx="4185800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Fans often blame refs for influencing the game. Is there merit to these claims?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points per game may differ depending on the refs selected for the game, this difference seems to be minimal.</a:t>
            </a:r>
          </a:p>
          <a:p>
            <a:pPr>
              <a:lnSpc>
                <a:spcPct val="100000"/>
              </a:lnSpc>
            </a:pP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Busted</a:t>
            </a:r>
          </a:p>
        </p:txBody>
      </p:sp>
      <p:pic>
        <p:nvPicPr>
          <p:cNvPr id="5" name="Picture 4" descr="A graph of blue and white lines&#10;&#10;Description automatically generated">
            <a:extLst>
              <a:ext uri="{FF2B5EF4-FFF2-40B4-BE49-F238E27FC236}">
                <a16:creationId xmlns:a16="http://schemas.microsoft.com/office/drawing/2014/main" id="{78AF254A-D066-45EE-9C2A-6DCAF1B9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80" y="1766786"/>
            <a:ext cx="7156791" cy="49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7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 and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5315807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have now: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attempt at Multi-Variable Regression</a:t>
            </a: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working notebook with two separate regressions.</a:t>
            </a: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Metrics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MSE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MSE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Training Accuracy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Testing Accuracy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O/U MSE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CBB8301-253F-28B2-2F8E-681220DD90FC}"/>
              </a:ext>
            </a:extLst>
          </p:cNvPr>
          <p:cNvSpPr txBox="1">
            <a:spLocks/>
          </p:cNvSpPr>
          <p:nvPr/>
        </p:nvSpPr>
        <p:spPr>
          <a:xfrm>
            <a:off x="6095999" y="1891970"/>
            <a:ext cx="5636649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Obstacles: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 loading problems.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Multi-variable regression.</a:t>
            </a:r>
          </a:p>
          <a:p>
            <a:pPr>
              <a:lnSpc>
                <a:spcPct val="10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for Future Improvement: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Hone neural network to find optimal number of layers, depth and principal components.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Incorporate metrics from “Games” dataset, including weather, home and away, field surface and location.</a:t>
            </a:r>
          </a:p>
          <a:p>
            <a:pPr>
              <a:lnSpc>
                <a:spcPct val="10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these have already been discovered through EDA, and now only need to be incorporated into the model.</a:t>
            </a:r>
          </a:p>
        </p:txBody>
      </p:sp>
    </p:spTree>
    <p:extLst>
      <p:ext uri="{BB962C8B-B14F-4D97-AF65-F5344CB8AC3E}">
        <p14:creationId xmlns:p14="http://schemas.microsoft.com/office/powerpoint/2010/main" val="15111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Interface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5315807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drop-down menus: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Team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Team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9740068-CC4B-5C49-CA79-4EBDC507FF9E}"/>
              </a:ext>
            </a:extLst>
          </p:cNvPr>
          <p:cNvSpPr txBox="1">
            <a:spLocks/>
          </p:cNvSpPr>
          <p:nvPr/>
        </p:nvSpPr>
        <p:spPr>
          <a:xfrm>
            <a:off x="5212080" y="1891970"/>
            <a:ext cx="6589823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winner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Moneyline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confidence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Prediction 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expected points (predicting spread)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 confidence interval for each team’s expected points (to make more informed decisions).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expected points (predicting point total)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Vegas odds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between my odds and those set by bookmakers.</a:t>
            </a:r>
          </a:p>
        </p:txBody>
      </p:sp>
    </p:spTree>
    <p:extLst>
      <p:ext uri="{BB962C8B-B14F-4D97-AF65-F5344CB8AC3E}">
        <p14:creationId xmlns:p14="http://schemas.microsoft.com/office/powerpoint/2010/main" val="337666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ice and casino chips on an NFL board">
            <a:extLst>
              <a:ext uri="{FF2B5EF4-FFF2-40B4-BE49-F238E27FC236}">
                <a16:creationId xmlns:a16="http://schemas.microsoft.com/office/drawing/2014/main" id="{2A28F079-EDAB-BCCA-CE7D-1BAED1907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8181" y="3428999"/>
            <a:ext cx="9792471" cy="31714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more accurately predict the outcome of NFL football games using advanced game analytics?</a:t>
            </a:r>
          </a:p>
        </p:txBody>
      </p:sp>
    </p:spTree>
    <p:extLst>
      <p:ext uri="{BB962C8B-B14F-4D97-AF65-F5344CB8AC3E}">
        <p14:creationId xmlns:p14="http://schemas.microsoft.com/office/powerpoint/2010/main" val="134229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and Impact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1C3B4A4-F3EC-47C2-18F1-8FCC7D97A997}"/>
              </a:ext>
            </a:extLst>
          </p:cNvPr>
          <p:cNvSpPr txBox="1">
            <a:spLocks/>
          </p:cNvSpPr>
          <p:nvPr/>
        </p:nvSpPr>
        <p:spPr>
          <a:xfrm>
            <a:off x="467224" y="1924011"/>
            <a:ext cx="3493905" cy="4671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Sportsbooks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accurate lines that can help you make money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 Bettors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the system by finding advantageous bets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Analytics Departments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understanding what actions translate into points scored, teams can make decisions that give them a better chance of winning.</a:t>
            </a:r>
          </a:p>
          <a:p>
            <a:pPr>
              <a:lnSpc>
                <a:spcPct val="100000"/>
              </a:lnSpc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people money!</a:t>
            </a:r>
          </a:p>
        </p:txBody>
      </p:sp>
      <p:pic>
        <p:nvPicPr>
          <p:cNvPr id="1026" name="Picture 2" descr="U.S. sports betting market size, by sports type, 2020 - 2030 (USD Billion)">
            <a:extLst>
              <a:ext uri="{FF2B5EF4-FFF2-40B4-BE49-F238E27FC236}">
                <a16:creationId xmlns:a16="http://schemas.microsoft.com/office/drawing/2014/main" id="{2905E851-112C-4577-6268-980915DC5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93" y="2238820"/>
            <a:ext cx="7589012" cy="396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3D628-CCA0-F1E3-418B-67EF588D2956}"/>
              </a:ext>
            </a:extLst>
          </p:cNvPr>
          <p:cNvSpPr txBox="1"/>
          <p:nvPr/>
        </p:nvSpPr>
        <p:spPr>
          <a:xfrm>
            <a:off x="4416552" y="6318504"/>
            <a:ext cx="7415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Grand View Research</a:t>
            </a:r>
          </a:p>
        </p:txBody>
      </p:sp>
    </p:spTree>
    <p:extLst>
      <p:ext uri="{BB962C8B-B14F-4D97-AF65-F5344CB8AC3E}">
        <p14:creationId xmlns:p14="http://schemas.microsoft.com/office/powerpoint/2010/main" val="345386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 Final) Intro to Sports Betting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7156791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Terms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Moneyline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Who will win?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expected points between home and away teams.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much should the favored team win by?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in expected points between teams.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Total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(O/U)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sum of expected points for both teams.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with Data Science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Regression models: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Offense vs Away Defense --&gt; Home Team Expected Points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 Offense vs Home Defense --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&gt; Away Team Expected Points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 screenshot of a sports app&#10;&#10;Description automatically generated">
            <a:extLst>
              <a:ext uri="{FF2B5EF4-FFF2-40B4-BE49-F238E27FC236}">
                <a16:creationId xmlns:a16="http://schemas.microsoft.com/office/drawing/2014/main" id="{46A6E134-3EBA-8540-C909-94E668A0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493" y="1708914"/>
            <a:ext cx="3862383" cy="50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Preprocessing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0873" y="1891970"/>
            <a:ext cx="6574013" cy="467149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Team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from ESPN website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team in every year since 2004 (excluding playoffs)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Current-Season Team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from ESPN website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Game Data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Outcomes, locations, weather and stadium 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 team statistics from a previous seasons on offense and defense.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 rows so one row is associated with one team in a particular season.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data frame with every conceivable matchup between teams in a season.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game outcome data with all matchups that actually happened. 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rows where a matchup never occurred and train model to predict future outcomes based on current-season team data.</a:t>
            </a:r>
          </a:p>
        </p:txBody>
      </p:sp>
    </p:spTree>
    <p:extLst>
      <p:ext uri="{BB962C8B-B14F-4D97-AF65-F5344CB8AC3E}">
        <p14:creationId xmlns:p14="http://schemas.microsoft.com/office/powerpoint/2010/main" val="237672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Changes in NFL Scoring Trends</a:t>
            </a:r>
          </a:p>
        </p:txBody>
      </p:sp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4F6521E-3129-3C25-DCFC-0B6806D3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" y="1959267"/>
            <a:ext cx="5853204" cy="3481028"/>
          </a:xfrm>
          <a:prstGeom prst="rect">
            <a:avLst/>
          </a:prstGeom>
        </p:spPr>
      </p:pic>
      <p:pic>
        <p:nvPicPr>
          <p:cNvPr id="23" name="Picture 22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99ABF524-99A8-CF33-52FD-651D57F7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25" y="1959267"/>
            <a:ext cx="5879830" cy="3496863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5AC32E6-A932-28E1-A81B-8C8DFF54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455" y="5650154"/>
            <a:ext cx="11977084" cy="1134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that are pass-heavy are much more likely to score more points than teams that are run-heavy. This does not mean they are more likely to win the game, only that they should be weighed differently when modeling for expected points.</a:t>
            </a:r>
          </a:p>
        </p:txBody>
      </p:sp>
    </p:spTree>
    <p:extLst>
      <p:ext uri="{BB962C8B-B14F-4D97-AF65-F5344CB8AC3E}">
        <p14:creationId xmlns:p14="http://schemas.microsoft.com/office/powerpoint/2010/main" val="249735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Predictors of an Excellent Team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048" y="1891970"/>
            <a:ext cx="4298798" cy="46714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all the best offenses have in common?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quarterback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head coach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 takeaway: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Quarterbacks that spend more time with a single coach tend to perform better.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the best quarterbacks cannot succeed without a coaching staff that supports their style of play.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Coaches should focus on creating a system that will work long-term, rather than give up on coaches in 3 years. </a:t>
            </a:r>
          </a:p>
        </p:txBody>
      </p:sp>
      <p:pic>
        <p:nvPicPr>
          <p:cNvPr id="5" name="Picture 4" descr="A graph of blue lines&#10;&#10;Description automatically generated">
            <a:extLst>
              <a:ext uri="{FF2B5EF4-FFF2-40B4-BE49-F238E27FC236}">
                <a16:creationId xmlns:a16="http://schemas.microsoft.com/office/drawing/2014/main" id="{B00AD158-90E0-11C3-35C6-07A3417F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08" y="1626857"/>
            <a:ext cx="7413933" cy="50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3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7156791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features are most correlated with Point Per Game?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Offense: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touchdowns: .97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downs: .78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downs: .61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yards per attempt: .73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yards per game: .81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Rushing Attempts per game: -0.56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132CB7-8329-4824-1C3B-DD22DBCD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30" y="1695566"/>
            <a:ext cx="1295066" cy="498175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05977E-F528-881B-FDDE-907B75CD5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48" y="1695566"/>
            <a:ext cx="1379489" cy="50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1D924-7D53-F89A-0106-AEE017BF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294538"/>
            <a:ext cx="1219200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</a:t>
            </a: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Pointlessness of Special Teams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1EE02-87EA-1622-F06F-02CA8757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351" y="1891970"/>
            <a:ext cx="7156791" cy="4671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Myth: Special teams doesn’t matter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Fact: Special teams barely matters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Beyond field-goal conversion rate, special teams doesn’t provide all that much in terms of increasing the likelihood of scoring points.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Statistics say: stop returning kickoffs.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*Make another Tableau visual*</a:t>
            </a:r>
          </a:p>
        </p:txBody>
      </p:sp>
    </p:spTree>
    <p:extLst>
      <p:ext uri="{BB962C8B-B14F-4D97-AF65-F5344CB8AC3E}">
        <p14:creationId xmlns:p14="http://schemas.microsoft.com/office/powerpoint/2010/main" val="1127091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{C0EFBC4E-F906-314D-9315-853E71C17291}tf10001070</Template>
  <TotalTime>1115</TotalTime>
  <Words>952</Words>
  <Application>Microsoft Macintosh PowerPoint</Application>
  <PresentationFormat>Widescreen</PresentationFormat>
  <Paragraphs>129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Sports Betting with Data Science</vt:lpstr>
      <vt:lpstr>Problem Statement</vt:lpstr>
      <vt:lpstr>Opportunity and Impact</vt:lpstr>
      <vt:lpstr>(A Final) Intro to Sports Betting</vt:lpstr>
      <vt:lpstr>Datasets and Preprocessing Approach</vt:lpstr>
      <vt:lpstr>Key Findings: Changes in NFL Scoring Trends</vt:lpstr>
      <vt:lpstr>Key Findings: Predictors of an Excellent Team</vt:lpstr>
      <vt:lpstr>Key Findings: Feature Correlation</vt:lpstr>
      <vt:lpstr>Key Findings: The Pointlessness of Special Teams</vt:lpstr>
      <vt:lpstr>Key Findings: Settling the Grass vs Turf Debate</vt:lpstr>
      <vt:lpstr>Key Findings: Impact of the 12th Man</vt:lpstr>
      <vt:lpstr>Key Findings: Refs as Silent Influencers</vt:lpstr>
      <vt:lpstr>Model Creation and Analysis</vt:lpstr>
      <vt:lpstr>Product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with Data Science</dc:title>
  <dc:creator>Justin Tunley</dc:creator>
  <cp:lastModifiedBy>Justin Tunley</cp:lastModifiedBy>
  <cp:revision>3</cp:revision>
  <dcterms:created xsi:type="dcterms:W3CDTF">2023-11-26T19:41:12Z</dcterms:created>
  <dcterms:modified xsi:type="dcterms:W3CDTF">2023-11-27T14:17:03Z</dcterms:modified>
</cp:coreProperties>
</file>